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8"/>
  </p:handoutMasterIdLst>
  <p:sldIdLst>
    <p:sldId id="256" r:id="rId2"/>
    <p:sldId id="266" r:id="rId3"/>
    <p:sldId id="267" r:id="rId4"/>
    <p:sldId id="274" r:id="rId5"/>
    <p:sldId id="275" r:id="rId6"/>
    <p:sldId id="278" r:id="rId7"/>
    <p:sldId id="279" r:id="rId8"/>
    <p:sldId id="280" r:id="rId9"/>
    <p:sldId id="257" r:id="rId10"/>
    <p:sldId id="258" r:id="rId11"/>
    <p:sldId id="259" r:id="rId12"/>
    <p:sldId id="260" r:id="rId13"/>
    <p:sldId id="261" r:id="rId14"/>
    <p:sldId id="264" r:id="rId15"/>
    <p:sldId id="265" r:id="rId16"/>
    <p:sldId id="268" r:id="rId17"/>
    <p:sldId id="269" r:id="rId18"/>
    <p:sldId id="281" r:id="rId19"/>
    <p:sldId id="282" r:id="rId20"/>
    <p:sldId id="283" r:id="rId21"/>
    <p:sldId id="270" r:id="rId22"/>
    <p:sldId id="276" r:id="rId23"/>
    <p:sldId id="271" r:id="rId24"/>
    <p:sldId id="272" r:id="rId25"/>
    <p:sldId id="273" r:id="rId26"/>
    <p:sldId id="277" r:id="rId27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857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857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>
              <a:defRPr sz="1200"/>
            </a:lvl1pPr>
          </a:lstStyle>
          <a:p>
            <a:fld id="{B2E9328C-BF0C-4CFE-AEB1-76CD6F7C1F30}" type="datetimeFigureOut">
              <a:rPr lang="fr-BE" smtClean="0"/>
              <a:t>21/09/2015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197"/>
            <a:ext cx="2945659" cy="495857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9197"/>
            <a:ext cx="2945659" cy="495857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r">
              <a:defRPr sz="1200"/>
            </a:lvl1pPr>
          </a:lstStyle>
          <a:p>
            <a:fld id="{74667FA0-02BB-4BBD-BE7A-1B169E98866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17406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F75B-1913-4EE8-8C62-DAE49F8D031F}" type="datetimeFigureOut">
              <a:rPr lang="en-GB" smtClean="0"/>
              <a:t>21/09/2015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71072-D18A-4C44-B058-8FED43D99CE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7353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F75B-1913-4EE8-8C62-DAE49F8D031F}" type="datetimeFigureOut">
              <a:rPr lang="en-GB" smtClean="0"/>
              <a:t>21/09/2015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71072-D18A-4C44-B058-8FED43D99CE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058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F75B-1913-4EE8-8C62-DAE49F8D031F}" type="datetimeFigureOut">
              <a:rPr lang="en-GB" smtClean="0"/>
              <a:t>21/09/2015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71072-D18A-4C44-B058-8FED43D99CE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046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F75B-1913-4EE8-8C62-DAE49F8D031F}" type="datetimeFigureOut">
              <a:rPr lang="en-GB" smtClean="0"/>
              <a:t>21/09/2015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71072-D18A-4C44-B058-8FED43D99CE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9152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F75B-1913-4EE8-8C62-DAE49F8D031F}" type="datetimeFigureOut">
              <a:rPr lang="en-GB" smtClean="0"/>
              <a:t>21/09/2015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71072-D18A-4C44-B058-8FED43D99CE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3792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F75B-1913-4EE8-8C62-DAE49F8D031F}" type="datetimeFigureOut">
              <a:rPr lang="en-GB" smtClean="0"/>
              <a:t>21/09/2015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71072-D18A-4C44-B058-8FED43D99CE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458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F75B-1913-4EE8-8C62-DAE49F8D031F}" type="datetimeFigureOut">
              <a:rPr lang="en-GB" smtClean="0"/>
              <a:t>21/09/2015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71072-D18A-4C44-B058-8FED43D99CE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2600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F75B-1913-4EE8-8C62-DAE49F8D031F}" type="datetimeFigureOut">
              <a:rPr lang="en-GB" smtClean="0"/>
              <a:t>21/09/2015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71072-D18A-4C44-B058-8FED43D99CE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1062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F75B-1913-4EE8-8C62-DAE49F8D031F}" type="datetimeFigureOut">
              <a:rPr lang="en-GB" smtClean="0"/>
              <a:t>21/09/2015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71072-D18A-4C44-B058-8FED43D99CE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0674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F75B-1913-4EE8-8C62-DAE49F8D031F}" type="datetimeFigureOut">
              <a:rPr lang="en-GB" smtClean="0"/>
              <a:t>21/09/2015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71072-D18A-4C44-B058-8FED43D99CE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6031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F75B-1913-4EE8-8C62-DAE49F8D031F}" type="datetimeFigureOut">
              <a:rPr lang="en-GB" smtClean="0"/>
              <a:t>21/09/2015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71072-D18A-4C44-B058-8FED43D99CE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1969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3F75B-1913-4EE8-8C62-DAE49F8D031F}" type="datetimeFigureOut">
              <a:rPr lang="en-GB" smtClean="0"/>
              <a:t>21/09/2015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71072-D18A-4C44-B058-8FED43D99CE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8179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2979763"/>
          </a:xfrm>
        </p:spPr>
        <p:txBody>
          <a:bodyPr>
            <a:normAutofit fontScale="90000"/>
          </a:bodyPr>
          <a:lstStyle/>
          <a:p>
            <a:r>
              <a:rPr lang="en-GB" sz="6600" b="1" dirty="0" smtClean="0"/>
              <a:t>ANTISUIT</a:t>
            </a:r>
            <a:br>
              <a:rPr lang="en-GB" sz="6600" b="1" dirty="0" smtClean="0"/>
            </a:br>
            <a:r>
              <a:rPr lang="en-GB" sz="6600" b="1" dirty="0" smtClean="0"/>
              <a:t>INJUNCTIONS AND ARBITRATION</a:t>
            </a:r>
            <a:endParaRPr lang="en-GB" sz="6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645024"/>
            <a:ext cx="6400800" cy="2448272"/>
          </a:xfrm>
        </p:spPr>
        <p:txBody>
          <a:bodyPr>
            <a:noAutofit/>
          </a:bodyPr>
          <a:lstStyle/>
          <a:p>
            <a:r>
              <a:rPr lang="en-GB" sz="4400" b="1" dirty="0" smtClean="0"/>
              <a:t>Gazprom, Case C-536/13 </a:t>
            </a:r>
            <a:r>
              <a:rPr lang="en-GB" sz="4400" b="1" dirty="0"/>
              <a:t>ECLI:EU:C:2015:316 </a:t>
            </a:r>
            <a:endParaRPr lang="en-GB" sz="4400" b="1" dirty="0" smtClean="0"/>
          </a:p>
          <a:p>
            <a:r>
              <a:rPr lang="en-GB" sz="4400" b="1" dirty="0" smtClean="0"/>
              <a:t>AG: </a:t>
            </a:r>
            <a:r>
              <a:rPr lang="en-GB" sz="4400" b="1" dirty="0"/>
              <a:t>ECLI:EU:C:2014:2414</a:t>
            </a:r>
          </a:p>
        </p:txBody>
      </p:sp>
    </p:spTree>
    <p:extLst>
      <p:ext uri="{BB962C8B-B14F-4D97-AF65-F5344CB8AC3E}">
        <p14:creationId xmlns:p14="http://schemas.microsoft.com/office/powerpoint/2010/main" val="210304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His reasons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He said Recital 12 of Brussels 2012 excludes proceedings on the validity of an arbitration agreement from the scope of the Regulation.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The applicability of the prohibition against antisuit injunctions depends on whether the proceedings against which the injunction is directed fall within the scope of the Regulation.</a:t>
            </a:r>
          </a:p>
        </p:txBody>
      </p:sp>
    </p:spTree>
    <p:extLst>
      <p:ext uri="{BB962C8B-B14F-4D97-AF65-F5344CB8AC3E}">
        <p14:creationId xmlns:p14="http://schemas.microsoft.com/office/powerpoint/2010/main" val="308473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His conclusion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Therefore</a:t>
            </a:r>
            <a:r>
              <a:rPr lang="en-GB" dirty="0">
                <a:solidFill>
                  <a:prstClr val="black"/>
                </a:solidFill>
              </a:rPr>
              <a:t>, </a:t>
            </a:r>
            <a:r>
              <a:rPr lang="en-GB" dirty="0" smtClean="0">
                <a:solidFill>
                  <a:prstClr val="black"/>
                </a:solidFill>
              </a:rPr>
              <a:t>the prohibition against antisuit injunctions does not apply to an injunction directed against proceedings concerning the validity of an arbitration agreement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He assumed that this covers all proceedings to which it is claimed that an arbitration agreement applies</a:t>
            </a:r>
            <a:endParaRPr lang="en-GB" dirty="0">
              <a:solidFill>
                <a:prstClr val="black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790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The problem with this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Recital 12 does not say that proceedings concerning the validity of an arbitration agreement are outside the scope of the Regulation.</a:t>
            </a:r>
          </a:p>
          <a:p>
            <a:r>
              <a:rPr lang="en-GB" dirty="0" smtClean="0"/>
              <a:t>It says they are not subject to the rules on recognition and enforcement in the Regulation.</a:t>
            </a:r>
          </a:p>
          <a:p>
            <a:r>
              <a:rPr lang="en-GB" dirty="0" smtClean="0"/>
              <a:t>This is not the same thing</a:t>
            </a:r>
          </a:p>
        </p:txBody>
      </p:sp>
    </p:spTree>
    <p:extLst>
      <p:ext uri="{BB962C8B-B14F-4D97-AF65-F5344CB8AC3E}">
        <p14:creationId xmlns:p14="http://schemas.microsoft.com/office/powerpoint/2010/main" val="90161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What Recital 12 says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“A </a:t>
            </a:r>
            <a:r>
              <a:rPr lang="en-GB" dirty="0"/>
              <a:t>ruling given by a court of a Member State as to whether or not an arbitration agreement is null and void, inoperative or incapable of being performed should </a:t>
            </a:r>
            <a:r>
              <a:rPr lang="en-GB" u="sng" dirty="0"/>
              <a:t>not be subject to the rules of recognition and enforcement laid down in this Regulation</a:t>
            </a:r>
            <a:r>
              <a:rPr lang="en-GB" dirty="0"/>
              <a:t>, regardless of whether the court decided on this as a principal issue or as an incidental question</a:t>
            </a:r>
            <a:r>
              <a:rPr lang="en-GB" dirty="0" smtClean="0"/>
              <a:t>.”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037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Second problem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people negotiating Brussels 2012 did not intend to reverse </a:t>
            </a:r>
            <a:r>
              <a:rPr lang="en-GB" i="1" dirty="0" smtClean="0"/>
              <a:t>West Tankers</a:t>
            </a:r>
          </a:p>
          <a:p>
            <a:r>
              <a:rPr lang="en-GB" dirty="0" smtClean="0"/>
              <a:t>The UK tried to get it reversed  by proposing that proceedings should be outside the scope of the Regulation if they </a:t>
            </a:r>
            <a:r>
              <a:rPr lang="en-GB" dirty="0"/>
              <a:t>a</a:t>
            </a:r>
            <a:r>
              <a:rPr lang="en-GB" dirty="0" smtClean="0"/>
              <a:t>re covered by an arbitration agreement</a:t>
            </a:r>
          </a:p>
          <a:p>
            <a:r>
              <a:rPr lang="en-GB" dirty="0" smtClean="0"/>
              <a:t>This was </a:t>
            </a:r>
            <a:r>
              <a:rPr lang="en-GB" u="sng" dirty="0" smtClean="0"/>
              <a:t>rejected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569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CJEU JUDGMENT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CJEU did not discuss Wathelet’s Opinion</a:t>
            </a:r>
          </a:p>
          <a:p>
            <a:endParaRPr lang="en-GB" dirty="0" smtClean="0"/>
          </a:p>
          <a:p>
            <a:r>
              <a:rPr lang="en-GB" dirty="0" smtClean="0"/>
              <a:t>But it implicitly rejected it</a:t>
            </a:r>
          </a:p>
          <a:p>
            <a:endParaRPr lang="en-GB" dirty="0" smtClean="0"/>
          </a:p>
          <a:p>
            <a:r>
              <a:rPr lang="en-GB" dirty="0" smtClean="0"/>
              <a:t>It treated West Tankers as good law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999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CJEU’s judgment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held that the order of the arbitrators was not an antisuit injunction under EU law because </a:t>
            </a:r>
          </a:p>
          <a:p>
            <a:endParaRPr lang="en-GB" dirty="0" smtClean="0"/>
          </a:p>
          <a:p>
            <a:r>
              <a:rPr lang="en-GB" dirty="0" smtClean="0"/>
              <a:t>(1) It was not backed by a penalty; and</a:t>
            </a:r>
          </a:p>
          <a:p>
            <a:endParaRPr lang="en-GB" dirty="0" smtClean="0"/>
          </a:p>
          <a:p>
            <a:r>
              <a:rPr lang="en-GB" dirty="0" smtClean="0"/>
              <a:t>(2) it had not been granted by a court of a Member State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9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Judgment (continued)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EU law neither prohibited nor required its recognition</a:t>
            </a:r>
          </a:p>
          <a:p>
            <a:r>
              <a:rPr lang="en-GB" dirty="0" smtClean="0"/>
              <a:t>This was a matter for Lithuanian law and international law</a:t>
            </a:r>
          </a:p>
          <a:p>
            <a:r>
              <a:rPr lang="en-GB" dirty="0" smtClean="0"/>
              <a:t>The CJEU had no jurisdiction to interpret or apply the NY Convention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272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My opinion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I think it is good that the CJEU did not extend the prohibition against antisuit injunctions to cover awards by arbitrators that have no penalty.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985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next?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After the CJEU’s judgment in </a:t>
            </a:r>
            <a:r>
              <a:rPr lang="en-GB" i="1" dirty="0" smtClean="0"/>
              <a:t>West Tankers</a:t>
            </a:r>
            <a:r>
              <a:rPr lang="en-GB" dirty="0" smtClean="0"/>
              <a:t>, West Tankers asked the arbitrators to award it damages against the defendants (Allianz) for breach of contract by suing in Italy.</a:t>
            </a:r>
          </a:p>
          <a:p>
            <a:r>
              <a:rPr lang="en-GB" dirty="0" smtClean="0"/>
              <a:t>The idea is that an arbitration agreement is a contract like any other and that it includes an undertaking not to sue in any court.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176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What is an antisuit injunction?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>
                <a:latin typeface="+mj-lt"/>
              </a:rPr>
              <a:t>CJEU in </a:t>
            </a:r>
            <a:r>
              <a:rPr lang="en-GB" b="1" i="1" dirty="0">
                <a:latin typeface="+mj-lt"/>
              </a:rPr>
              <a:t>Turner v. </a:t>
            </a:r>
            <a:r>
              <a:rPr lang="en-GB" b="1" i="1" dirty="0" smtClean="0">
                <a:latin typeface="+mj-lt"/>
              </a:rPr>
              <a:t>Grovit:</a:t>
            </a:r>
          </a:p>
          <a:p>
            <a:pPr marL="0" indent="0">
              <a:buNone/>
            </a:pPr>
            <a:endParaRPr lang="en-GB" i="1" dirty="0" smtClean="0"/>
          </a:p>
          <a:p>
            <a:pPr marL="0" indent="0">
              <a:buNone/>
            </a:pPr>
            <a:r>
              <a:rPr lang="en-GB" dirty="0" smtClean="0">
                <a:ea typeface="Calibri"/>
                <a:cs typeface="Times New Roman"/>
              </a:rPr>
              <a:t>“… </a:t>
            </a:r>
            <a:r>
              <a:rPr lang="en-GB" dirty="0">
                <a:ea typeface="Calibri"/>
                <a:cs typeface="Times New Roman"/>
              </a:rPr>
              <a:t>a prohibition </a:t>
            </a:r>
            <a:r>
              <a:rPr lang="en-GB" b="1" u="sng" dirty="0">
                <a:ea typeface="Calibri"/>
                <a:cs typeface="Times New Roman"/>
              </a:rPr>
              <a:t>imposed by a court</a:t>
            </a:r>
            <a:r>
              <a:rPr lang="en-GB" dirty="0">
                <a:ea typeface="Calibri"/>
                <a:cs typeface="Times New Roman"/>
              </a:rPr>
              <a:t>, </a:t>
            </a:r>
            <a:r>
              <a:rPr lang="en-GB" b="1" u="sng" dirty="0">
                <a:ea typeface="Calibri"/>
                <a:cs typeface="Times New Roman"/>
              </a:rPr>
              <a:t>backed by a penalty</a:t>
            </a:r>
            <a:r>
              <a:rPr lang="en-GB" dirty="0">
                <a:ea typeface="Calibri"/>
                <a:cs typeface="Times New Roman"/>
              </a:rPr>
              <a:t>, restraining a party from commencing or continuing proceedings before a foreign court undermines the latter court’s jurisdiction to determine the </a:t>
            </a:r>
            <a:r>
              <a:rPr lang="en-GB" dirty="0" smtClean="0">
                <a:ea typeface="Calibri"/>
                <a:cs typeface="Times New Roman"/>
              </a:rPr>
              <a:t>dispute…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763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arbitrators refused on the ground that this would be tantamount to an antisuit injunction and would be contrary to EU law.</a:t>
            </a:r>
          </a:p>
          <a:p>
            <a:r>
              <a:rPr lang="en-GB" dirty="0" smtClean="0"/>
              <a:t>West Tankers appealed to the English court (possible under English law)</a:t>
            </a:r>
          </a:p>
          <a:p>
            <a:r>
              <a:rPr lang="en-GB" dirty="0" smtClean="0"/>
              <a:t>Flaux J held that EU law does </a:t>
            </a:r>
            <a:r>
              <a:rPr lang="en-GB" b="1" u="sng" dirty="0" smtClean="0"/>
              <a:t>not</a:t>
            </a:r>
            <a:r>
              <a:rPr lang="en-GB" dirty="0" smtClean="0"/>
              <a:t> preclude an award of damages</a:t>
            </a:r>
          </a:p>
          <a:p>
            <a:r>
              <a:rPr lang="en-GB" dirty="0" smtClean="0"/>
              <a:t>No reference to CJEU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491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Latest  ploy: sue the lawyer!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i="1" dirty="0"/>
              <a:t>AMT Futures Ltd v. </a:t>
            </a:r>
            <a:r>
              <a:rPr lang="en-GB" i="1" dirty="0" smtClean="0"/>
              <a:t>Marzillier </a:t>
            </a:r>
            <a:r>
              <a:rPr lang="en-GB" dirty="0"/>
              <a:t>[2015] EWCA Civ </a:t>
            </a:r>
            <a:r>
              <a:rPr lang="en-GB" dirty="0" smtClean="0"/>
              <a:t>143</a:t>
            </a:r>
            <a:r>
              <a:rPr lang="en-GB" dirty="0"/>
              <a:t>; [2015] 3 WLR </a:t>
            </a:r>
            <a:r>
              <a:rPr lang="en-GB" dirty="0" smtClean="0"/>
              <a:t>282</a:t>
            </a:r>
          </a:p>
          <a:p>
            <a:endParaRPr lang="en-GB" dirty="0"/>
          </a:p>
          <a:p>
            <a:r>
              <a:rPr lang="en-GB" dirty="0"/>
              <a:t>AMT: an </a:t>
            </a:r>
            <a:r>
              <a:rPr lang="en-GB" dirty="0" smtClean="0"/>
              <a:t>English execution-only </a:t>
            </a:r>
            <a:r>
              <a:rPr lang="en-GB" dirty="0"/>
              <a:t>broker for the purchase and sale of derivative instruments</a:t>
            </a:r>
          </a:p>
          <a:p>
            <a:r>
              <a:rPr lang="en-GB" dirty="0" smtClean="0"/>
              <a:t>Marzillier: a German law firm</a:t>
            </a:r>
          </a:p>
        </p:txBody>
      </p:sp>
    </p:spTree>
    <p:extLst>
      <p:ext uri="{BB962C8B-B14F-4D97-AF65-F5344CB8AC3E}">
        <p14:creationId xmlns:p14="http://schemas.microsoft.com/office/powerpoint/2010/main" val="429205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238844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AMT had a lot of German clients</a:t>
            </a:r>
          </a:p>
          <a:p>
            <a:r>
              <a:rPr lang="en-GB" dirty="0" smtClean="0"/>
              <a:t>Contracts </a:t>
            </a:r>
            <a:r>
              <a:rPr lang="en-GB" dirty="0"/>
              <a:t>with </a:t>
            </a:r>
            <a:r>
              <a:rPr lang="en-GB" dirty="0" smtClean="0"/>
              <a:t>the clients </a:t>
            </a:r>
            <a:r>
              <a:rPr lang="en-GB" dirty="0"/>
              <a:t>had </a:t>
            </a:r>
            <a:r>
              <a:rPr lang="en-GB" dirty="0" smtClean="0"/>
              <a:t>an English </a:t>
            </a:r>
            <a:r>
              <a:rPr lang="en-GB" dirty="0"/>
              <a:t>choice-of-court </a:t>
            </a:r>
            <a:r>
              <a:rPr lang="en-GB" dirty="0" smtClean="0"/>
              <a:t>clause</a:t>
            </a:r>
          </a:p>
          <a:p>
            <a:r>
              <a:rPr lang="en-GB" dirty="0" smtClean="0"/>
              <a:t>Some clients lost money</a:t>
            </a:r>
          </a:p>
          <a:p>
            <a:r>
              <a:rPr lang="en-GB" dirty="0" smtClean="0"/>
              <a:t>They sued in Germany</a:t>
            </a:r>
          </a:p>
          <a:p>
            <a:r>
              <a:rPr lang="en-GB" dirty="0"/>
              <a:t>Marzillier was their </a:t>
            </a:r>
            <a:r>
              <a:rPr lang="en-GB" dirty="0" smtClean="0"/>
              <a:t>lawyer</a:t>
            </a:r>
          </a:p>
          <a:p>
            <a:r>
              <a:rPr lang="en-GB" dirty="0" smtClean="0"/>
              <a:t>Most </a:t>
            </a:r>
            <a:r>
              <a:rPr lang="en-GB" dirty="0"/>
              <a:t>actions settled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911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Then 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AMT </a:t>
            </a:r>
            <a:r>
              <a:rPr lang="en-GB" smtClean="0"/>
              <a:t>sued Marzillier </a:t>
            </a:r>
            <a:r>
              <a:rPr lang="en-GB" dirty="0" smtClean="0"/>
              <a:t>in England in tort for inducing a breach of contract</a:t>
            </a:r>
          </a:p>
          <a:p>
            <a:r>
              <a:rPr lang="en-GB" dirty="0" smtClean="0"/>
              <a:t>The contract was the choice-of-court agreement</a:t>
            </a:r>
          </a:p>
          <a:p>
            <a:r>
              <a:rPr lang="en-GB" dirty="0" smtClean="0"/>
              <a:t>Damages claimed: 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GB" dirty="0" smtClean="0"/>
              <a:t>money paid to German clients in settlement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GB" dirty="0" smtClean="0"/>
              <a:t>Lawyer fees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GB" dirty="0" smtClean="0"/>
              <a:t>Loss of profits, etc.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009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Did English courts have jurisdiction?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Trial court: YES, under Brussels I 2000, Art. 5(3)</a:t>
            </a:r>
          </a:p>
          <a:p>
            <a:r>
              <a:rPr lang="en-GB" dirty="0" smtClean="0"/>
              <a:t>The “harmful event” occurred in England where they should have sued</a:t>
            </a:r>
          </a:p>
          <a:p>
            <a:endParaRPr lang="en-GB" dirty="0" smtClean="0"/>
          </a:p>
          <a:p>
            <a:r>
              <a:rPr lang="en-GB" dirty="0" smtClean="0"/>
              <a:t>Court of appeal: NO: the “harmful event” occurred in Germany where they did sue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637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93022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Is such an action inherently contrary to Brussels I as having the same effect as an antisuit injunction?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r>
              <a:rPr lang="en-GB" dirty="0"/>
              <a:t>Court of Appeal </a:t>
            </a:r>
            <a:r>
              <a:rPr lang="en-GB" u="sng" dirty="0"/>
              <a:t>rejected</a:t>
            </a:r>
            <a:r>
              <a:rPr lang="en-GB" dirty="0"/>
              <a:t> the argument that such an action is contrary to EU </a:t>
            </a:r>
            <a:r>
              <a:rPr lang="en-GB" dirty="0" smtClean="0"/>
              <a:t>law</a:t>
            </a:r>
          </a:p>
          <a:p>
            <a:endParaRPr lang="en-GB" dirty="0"/>
          </a:p>
          <a:p>
            <a:r>
              <a:rPr lang="en-GB" dirty="0" smtClean="0"/>
              <a:t>Case now </a:t>
            </a:r>
            <a:r>
              <a:rPr lang="en-GB" dirty="0"/>
              <a:t>going to UK Supreme </a:t>
            </a:r>
            <a:r>
              <a:rPr lang="en-GB" dirty="0" smtClean="0"/>
              <a:t>Court</a:t>
            </a:r>
          </a:p>
          <a:p>
            <a:endParaRPr lang="en-GB" dirty="0"/>
          </a:p>
          <a:p>
            <a:r>
              <a:rPr lang="en-GB" dirty="0" smtClean="0"/>
              <a:t>Will there be a reference to CJEU?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735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Application to arbitration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Although this case concerned a choice-of-court agreement, the issues involved could apply equally to an arbitration agreement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516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Continued 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GB" sz="2700" dirty="0" smtClean="0">
                <a:solidFill>
                  <a:prstClr val="black"/>
                </a:solidFill>
                <a:ea typeface="Calibri"/>
                <a:cs typeface="Times New Roman"/>
              </a:rPr>
              <a:t>“</a:t>
            </a:r>
            <a:r>
              <a:rPr lang="en-GB" dirty="0" smtClean="0">
                <a:solidFill>
                  <a:prstClr val="black"/>
                </a:solidFill>
                <a:ea typeface="Calibri"/>
                <a:cs typeface="Times New Roman"/>
              </a:rPr>
              <a:t>Any </a:t>
            </a:r>
            <a:r>
              <a:rPr lang="en-GB" dirty="0">
                <a:solidFill>
                  <a:prstClr val="black"/>
                </a:solidFill>
                <a:ea typeface="Calibri"/>
                <a:cs typeface="Times New Roman"/>
              </a:rPr>
              <a:t>injunction prohibiting a claimant from bringing such an action must be seen as constituting interference with the jurisdiction of the foreign court which, as such, is incompatible with the system of the Convention</a:t>
            </a:r>
            <a:r>
              <a:rPr lang="en-GB" dirty="0" smtClean="0">
                <a:solidFill>
                  <a:prstClr val="black"/>
                </a:solidFill>
                <a:ea typeface="Calibri"/>
                <a:cs typeface="Times New Roman"/>
              </a:rPr>
              <a:t>.”</a:t>
            </a:r>
            <a:endParaRPr lang="en-GB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Paragraph </a:t>
            </a:r>
            <a:r>
              <a:rPr lang="en-GB" dirty="0"/>
              <a:t>27 of the judgment</a:t>
            </a:r>
          </a:p>
        </p:txBody>
      </p:sp>
    </p:spTree>
    <p:extLst>
      <p:ext uri="{BB962C8B-B14F-4D97-AF65-F5344CB8AC3E}">
        <p14:creationId xmlns:p14="http://schemas.microsoft.com/office/powerpoint/2010/main" val="382851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 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To constitute an antisuit injunction for this purpose, the order must be: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Imposed by a court</a:t>
            </a:r>
          </a:p>
          <a:p>
            <a:endParaRPr lang="en-GB" dirty="0"/>
          </a:p>
          <a:p>
            <a:r>
              <a:rPr lang="en-GB" dirty="0" smtClean="0"/>
              <a:t>Backed by a penalty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78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is it wrong?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It is wrong because</a:t>
            </a:r>
          </a:p>
          <a:p>
            <a:endParaRPr lang="en-GB" dirty="0"/>
          </a:p>
          <a:p>
            <a:r>
              <a:rPr lang="en-GB" dirty="0" smtClean="0"/>
              <a:t>It interferes with the jurisdiction of the other court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985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West Tankers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Argument by West Tankers</a:t>
            </a:r>
            <a:r>
              <a:rPr lang="en-GB" dirty="0" smtClean="0"/>
              <a:t>:</a:t>
            </a:r>
          </a:p>
          <a:p>
            <a:r>
              <a:rPr lang="en-GB" dirty="0" smtClean="0"/>
              <a:t>Arbitration is excluded from the subject-matter scope of the Regulation</a:t>
            </a:r>
          </a:p>
          <a:p>
            <a:r>
              <a:rPr lang="en-GB" dirty="0" smtClean="0"/>
              <a:t>The prohibition on antisuit injunctions is derived from the Regulation</a:t>
            </a:r>
          </a:p>
          <a:p>
            <a:r>
              <a:rPr lang="en-GB" dirty="0" smtClean="0"/>
              <a:t>Therefore, an antisuit injunction given in support of arbitration is not subject to the prohibition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701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CJEU’s judgment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The CJEU</a:t>
            </a:r>
            <a:r>
              <a:rPr lang="en-GB" b="1" dirty="0" smtClean="0"/>
              <a:t> rejected </a:t>
            </a:r>
            <a:r>
              <a:rPr lang="en-GB" dirty="0" smtClean="0"/>
              <a:t>this. It held that the question whether the prohibition against antisuit injunctions applies in a </a:t>
            </a:r>
            <a:r>
              <a:rPr lang="en-GB" dirty="0"/>
              <a:t>g</a:t>
            </a:r>
            <a:r>
              <a:rPr lang="en-GB" dirty="0" smtClean="0"/>
              <a:t>iven instance depends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not on whether the proceedings in which it is granted are within the scope of the Regulation </a:t>
            </a:r>
          </a:p>
          <a:p>
            <a:r>
              <a:rPr lang="en-GB" dirty="0" smtClean="0"/>
              <a:t>but on whether the proceedings against which it is directed are within its scope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719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 antisuit injunction given in support of arbitration will be contrary to EU law if the proceedings against which it is directed are within the scope of the Regulation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059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Advocate General Wathelet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4 December 2014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He said: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Brussels 2012 reverses </a:t>
            </a:r>
            <a:r>
              <a:rPr lang="en-GB" i="1" dirty="0" smtClean="0"/>
              <a:t>West Tankers</a:t>
            </a:r>
          </a:p>
          <a:p>
            <a:r>
              <a:rPr lang="en-GB" dirty="0" smtClean="0"/>
              <a:t>Antisuit injunctions in support of arbitration are </a:t>
            </a:r>
            <a:r>
              <a:rPr lang="en-GB" u="sng" dirty="0" smtClean="0"/>
              <a:t>not</a:t>
            </a:r>
            <a:r>
              <a:rPr lang="en-GB" dirty="0" smtClean="0"/>
              <a:t> against the Regulation</a:t>
            </a:r>
          </a:p>
          <a:p>
            <a:r>
              <a:rPr lang="en-GB" dirty="0" smtClean="0"/>
              <a:t>This applies retroactively to Brussels 2000</a:t>
            </a:r>
          </a:p>
        </p:txBody>
      </p:sp>
    </p:spTree>
    <p:extLst>
      <p:ext uri="{BB962C8B-B14F-4D97-AF65-F5344CB8AC3E}">
        <p14:creationId xmlns:p14="http://schemas.microsoft.com/office/powerpoint/2010/main" val="207674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1036</Words>
  <Application>Microsoft Office PowerPoint</Application>
  <PresentationFormat>Affichage à l'écran (4:3)</PresentationFormat>
  <Paragraphs>114</Paragraphs>
  <Slides>26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Office Theme</vt:lpstr>
      <vt:lpstr>ANTISUIT INJUNCTIONS AND ARBITRATION</vt:lpstr>
      <vt:lpstr>What is an antisuit injunction?</vt:lpstr>
      <vt:lpstr>Continued …</vt:lpstr>
      <vt:lpstr>So …</vt:lpstr>
      <vt:lpstr>Why is it wrong?</vt:lpstr>
      <vt:lpstr>West Tankers</vt:lpstr>
      <vt:lpstr>CJEU’s judgment</vt:lpstr>
      <vt:lpstr>Result</vt:lpstr>
      <vt:lpstr>Advocate General Wathelet 4 December 2014</vt:lpstr>
      <vt:lpstr>His reasons</vt:lpstr>
      <vt:lpstr>His conclusion</vt:lpstr>
      <vt:lpstr>The problem with this</vt:lpstr>
      <vt:lpstr>What Recital 12 says</vt:lpstr>
      <vt:lpstr>Second problem</vt:lpstr>
      <vt:lpstr>CJEU JUDGMENT</vt:lpstr>
      <vt:lpstr>CJEU’s judgment</vt:lpstr>
      <vt:lpstr>Judgment (continued)</vt:lpstr>
      <vt:lpstr>My opinion</vt:lpstr>
      <vt:lpstr>What next?</vt:lpstr>
      <vt:lpstr>Présentation PowerPoint</vt:lpstr>
      <vt:lpstr>Latest  ploy: sue the lawyer!</vt:lpstr>
      <vt:lpstr>Présentation PowerPoint</vt:lpstr>
      <vt:lpstr>Then …</vt:lpstr>
      <vt:lpstr>Did English courts have jurisdiction?</vt:lpstr>
      <vt:lpstr>Is such an action inherently contrary to Brussels I as having the same effect as an antisuit injunction?</vt:lpstr>
      <vt:lpstr>Application to arbitration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TBM</dc:creator>
  <cp:lastModifiedBy>SIWS</cp:lastModifiedBy>
  <cp:revision>17</cp:revision>
  <cp:lastPrinted>2015-09-21T14:28:16Z</cp:lastPrinted>
  <dcterms:created xsi:type="dcterms:W3CDTF">2015-01-03T15:32:28Z</dcterms:created>
  <dcterms:modified xsi:type="dcterms:W3CDTF">2015-09-21T14:29:01Z</dcterms:modified>
</cp:coreProperties>
</file>